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427" r:id="rId3"/>
    <p:sldId id="267" r:id="rId4"/>
    <p:sldId id="257" r:id="rId5"/>
    <p:sldId id="269" r:id="rId6"/>
    <p:sldId id="259" r:id="rId7"/>
    <p:sldId id="260" r:id="rId8"/>
    <p:sldId id="261" r:id="rId9"/>
    <p:sldId id="428" r:id="rId10"/>
    <p:sldId id="268" r:id="rId11"/>
    <p:sldId id="266" r:id="rId12"/>
    <p:sldId id="262" r:id="rId13"/>
    <p:sldId id="265" r:id="rId14"/>
    <p:sldId id="258" r:id="rId15"/>
    <p:sldId id="429" r:id="rId16"/>
    <p:sldId id="430" r:id="rId17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6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547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7983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85229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96405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651F7AF4-A3C2-4643-BF0A-75BDCAAB1BB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75497" y="-36177"/>
            <a:ext cx="12331809" cy="6936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06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13490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1628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26646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75972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87299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68273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13716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3043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1280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Logotipo&#10;&#10;O conteúdo gerado por IA pode estar incorreto.">
            <a:extLst>
              <a:ext uri="{FF2B5EF4-FFF2-40B4-BE49-F238E27FC236}">
                <a16:creationId xmlns:a16="http://schemas.microsoft.com/office/drawing/2014/main" id="{C517D86F-BF7C-CAD3-6864-3C2B2F484D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532A323F-39E7-2E03-3282-21DDC676B43F}"/>
              </a:ext>
            </a:extLst>
          </p:cNvPr>
          <p:cNvSpPr txBox="1"/>
          <p:nvPr/>
        </p:nvSpPr>
        <p:spPr>
          <a:xfrm>
            <a:off x="206188" y="5347011"/>
            <a:ext cx="11026588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  <a:prstDash val="sysDash"/>
          </a:ln>
        </p:spPr>
        <p:txBody>
          <a:bodyPr wrap="square">
            <a:spAutoFit/>
          </a:bodyPr>
          <a:lstStyle/>
          <a:p>
            <a:pPr algn="ctr"/>
            <a:r>
              <a:rPr lang="pt-BR" sz="36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Investimentos: – controle de risco, aprovação e acompanhamento da política</a:t>
            </a:r>
            <a:endParaRPr lang="pt-BR" sz="3600" dirty="0"/>
          </a:p>
        </p:txBody>
      </p:sp>
    </p:spTree>
    <p:extLst>
      <p:ext uri="{BB962C8B-B14F-4D97-AF65-F5344CB8AC3E}">
        <p14:creationId xmlns:p14="http://schemas.microsoft.com/office/powerpoint/2010/main" val="3547832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DE6D66-1160-FAEB-DA90-044F087393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404A7D60-C4BE-CC27-A81A-13779750FF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6A09DC31-D325-B87C-666A-DC6C50FECE6C}"/>
              </a:ext>
            </a:extLst>
          </p:cNvPr>
          <p:cNvSpPr txBox="1">
            <a:spLocks/>
          </p:cNvSpPr>
          <p:nvPr/>
        </p:nvSpPr>
        <p:spPr>
          <a:xfrm>
            <a:off x="378941" y="488693"/>
            <a:ext cx="544961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>
              <a:latin typeface="Montserrat" panose="00000500000000000000" pitchFamily="2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EE918D8A-FF73-0FA5-B2B9-70698F696106}"/>
              </a:ext>
            </a:extLst>
          </p:cNvPr>
          <p:cNvSpPr txBox="1">
            <a:spLocks/>
          </p:cNvSpPr>
          <p:nvPr/>
        </p:nvSpPr>
        <p:spPr>
          <a:xfrm>
            <a:off x="646388" y="488693"/>
            <a:ext cx="5449612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>
                <a:solidFill>
                  <a:schemeClr val="bg1"/>
                </a:solidFill>
                <a:latin typeface="Montserrat" panose="00000500000000000000" pitchFamily="2" charset="0"/>
              </a:rPr>
              <a:t> 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1D1479E3-4799-FBC7-6362-2954A2927F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96" y="828295"/>
            <a:ext cx="11417360" cy="4557309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9F7E332A-2979-E685-B08A-C51297BFA8BD}"/>
              </a:ext>
            </a:extLst>
          </p:cNvPr>
          <p:cNvSpPr txBox="1"/>
          <p:nvPr/>
        </p:nvSpPr>
        <p:spPr>
          <a:xfrm>
            <a:off x="1622611" y="1151474"/>
            <a:ext cx="5611906" cy="92333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pt-BR" dirty="0"/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67964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CE007A-CAD7-86AA-A002-F691CBA85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7F1A25AC-B910-BD56-8ECF-1759E2B74B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2491E140-38D1-6B2D-AAE1-6EB9696F211A}"/>
              </a:ext>
            </a:extLst>
          </p:cNvPr>
          <p:cNvSpPr txBox="1">
            <a:spLocks/>
          </p:cNvSpPr>
          <p:nvPr/>
        </p:nvSpPr>
        <p:spPr>
          <a:xfrm>
            <a:off x="378941" y="488693"/>
            <a:ext cx="544961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>
              <a:latin typeface="Montserrat" panose="00000500000000000000" pitchFamily="2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91AA4B34-ED30-BE66-9F95-BFFD856BCD33}"/>
              </a:ext>
            </a:extLst>
          </p:cNvPr>
          <p:cNvSpPr txBox="1">
            <a:spLocks/>
          </p:cNvSpPr>
          <p:nvPr/>
        </p:nvSpPr>
        <p:spPr>
          <a:xfrm>
            <a:off x="646388" y="488693"/>
            <a:ext cx="5449612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>
                <a:solidFill>
                  <a:schemeClr val="bg1"/>
                </a:solidFill>
                <a:latin typeface="Montserrat" panose="00000500000000000000" pitchFamily="2" charset="0"/>
              </a:rPr>
              <a:t> 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AC7EBC7E-FDFD-98D8-B74E-AC779FEA50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294" y="111471"/>
            <a:ext cx="11383318" cy="6635058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66BEC8F0-7FC0-CFD0-CDDF-9CE56CC33D94}"/>
              </a:ext>
            </a:extLst>
          </p:cNvPr>
          <p:cNvSpPr txBox="1"/>
          <p:nvPr/>
        </p:nvSpPr>
        <p:spPr>
          <a:xfrm>
            <a:off x="313765" y="144526"/>
            <a:ext cx="2196353" cy="52883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D1B8EAA7-4DF7-B1F5-E11B-CCDBF834F1B7}"/>
              </a:ext>
            </a:extLst>
          </p:cNvPr>
          <p:cNvSpPr txBox="1"/>
          <p:nvPr/>
        </p:nvSpPr>
        <p:spPr>
          <a:xfrm>
            <a:off x="6849036" y="633134"/>
            <a:ext cx="3899646" cy="52883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716292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31750A-D08E-0C34-DF23-BA271E9F0C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D3D15EB0-7381-A07D-7007-2ABDB3301D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E3672B94-F55D-E5C9-B757-22128B7F292E}"/>
              </a:ext>
            </a:extLst>
          </p:cNvPr>
          <p:cNvSpPr txBox="1">
            <a:spLocks/>
          </p:cNvSpPr>
          <p:nvPr/>
        </p:nvSpPr>
        <p:spPr>
          <a:xfrm>
            <a:off x="378941" y="488693"/>
            <a:ext cx="544961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>
              <a:latin typeface="Montserrat" panose="00000500000000000000" pitchFamily="2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791E9E89-0D52-68CD-91BC-0457FB7C3095}"/>
              </a:ext>
            </a:extLst>
          </p:cNvPr>
          <p:cNvSpPr txBox="1">
            <a:spLocks/>
          </p:cNvSpPr>
          <p:nvPr/>
        </p:nvSpPr>
        <p:spPr>
          <a:xfrm>
            <a:off x="646388" y="488693"/>
            <a:ext cx="5449612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>
                <a:solidFill>
                  <a:schemeClr val="bg1"/>
                </a:solidFill>
                <a:latin typeface="Montserrat" panose="00000500000000000000" pitchFamily="2" charset="0"/>
              </a:rPr>
              <a:t> 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A5A2061E-0A31-76D9-0624-43E62551C5BB}"/>
              </a:ext>
            </a:extLst>
          </p:cNvPr>
          <p:cNvSpPr txBox="1"/>
          <p:nvPr/>
        </p:nvSpPr>
        <p:spPr>
          <a:xfrm>
            <a:off x="1873624" y="488693"/>
            <a:ext cx="47320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endParaRPr lang="pt-BR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dirty="0"/>
          </a:p>
          <a:p>
            <a:endParaRPr lang="pt-BR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5CB74A31-4DAD-314F-4F35-42B2C21DBCB9}"/>
              </a:ext>
            </a:extLst>
          </p:cNvPr>
          <p:cNvSpPr txBox="1"/>
          <p:nvPr/>
        </p:nvSpPr>
        <p:spPr>
          <a:xfrm>
            <a:off x="1405534" y="0"/>
            <a:ext cx="6375829" cy="65402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u="sng" dirty="0"/>
              <a:t>Exemplos: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b="1" dirty="0"/>
              <a:t>Mudança do rumo da Taxa SELIC (2024)</a:t>
            </a:r>
          </a:p>
          <a:p>
            <a:endParaRPr lang="pt-BR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b="1" dirty="0"/>
              <a:t>Queda da Taxa SELIC (2026)</a:t>
            </a:r>
          </a:p>
          <a:p>
            <a:endParaRPr lang="pt-BR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b="1" dirty="0"/>
              <a:t>Tarifaço (2025)</a:t>
            </a:r>
          </a:p>
          <a:p>
            <a:endParaRPr lang="pt-BR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b="1" dirty="0"/>
              <a:t>Reputação (Banco Master) (2023/2025)</a:t>
            </a:r>
          </a:p>
          <a:p>
            <a:endParaRPr lang="pt-BR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b="1" dirty="0"/>
              <a:t>Eleição Presidencial (2026)</a:t>
            </a:r>
          </a:p>
          <a:p>
            <a:endParaRPr lang="pt-BR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b="1" dirty="0"/>
              <a:t>Inflação (sempre)</a:t>
            </a:r>
          </a:p>
          <a:p>
            <a:endParaRPr lang="pt-BR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b="1" dirty="0"/>
              <a:t>Câmbio (a todo momento)</a:t>
            </a:r>
          </a:p>
          <a:p>
            <a:endParaRPr lang="pt-BR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b="1" dirty="0"/>
              <a:t>“Gringo” vindo e partindo (a todo momento)</a:t>
            </a:r>
          </a:p>
          <a:p>
            <a:endParaRPr lang="pt-BR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b="1" dirty="0"/>
              <a:t>Equilíbrio Fiscal (a todo o momento)</a:t>
            </a:r>
          </a:p>
          <a:p>
            <a:endParaRPr lang="pt-BR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b="1" dirty="0"/>
              <a:t>Nova Resolução 4.963/21 (Cadê Você?)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b="1" dirty="0"/>
              <a:t>Desenquadramentos e erros operacionais (sempre possíveis)</a:t>
            </a:r>
          </a:p>
          <a:p>
            <a:endParaRPr lang="pt-BR" sz="900" dirty="0"/>
          </a:p>
        </p:txBody>
      </p:sp>
    </p:spTree>
    <p:extLst>
      <p:ext uri="{BB962C8B-B14F-4D97-AF65-F5344CB8AC3E}">
        <p14:creationId xmlns:p14="http://schemas.microsoft.com/office/powerpoint/2010/main" val="7029827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60E44D-7270-B7F9-B451-AD2FEA8678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83645748-9C49-547A-0FAE-9E40F69DE1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7912312B-3D9E-6713-8EF6-D93852B01FB2}"/>
              </a:ext>
            </a:extLst>
          </p:cNvPr>
          <p:cNvSpPr txBox="1">
            <a:spLocks/>
          </p:cNvSpPr>
          <p:nvPr/>
        </p:nvSpPr>
        <p:spPr>
          <a:xfrm>
            <a:off x="378941" y="488693"/>
            <a:ext cx="544961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>
              <a:latin typeface="Montserrat" panose="00000500000000000000" pitchFamily="2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D3EA770D-5829-549D-F68A-9B22C16CD008}"/>
              </a:ext>
            </a:extLst>
          </p:cNvPr>
          <p:cNvSpPr txBox="1">
            <a:spLocks/>
          </p:cNvSpPr>
          <p:nvPr/>
        </p:nvSpPr>
        <p:spPr>
          <a:xfrm>
            <a:off x="646388" y="488693"/>
            <a:ext cx="5449612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>
                <a:solidFill>
                  <a:schemeClr val="bg1"/>
                </a:solidFill>
                <a:latin typeface="Montserrat" panose="00000500000000000000" pitchFamily="2" charset="0"/>
              </a:rPr>
              <a:t> 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37B8526F-3B1F-7678-89EB-406207F6F7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12" y="394447"/>
            <a:ext cx="11795616" cy="5029200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  <p:sp>
        <p:nvSpPr>
          <p:cNvPr id="5" name="Seta: para Baixo 4">
            <a:extLst>
              <a:ext uri="{FF2B5EF4-FFF2-40B4-BE49-F238E27FC236}">
                <a16:creationId xmlns:a16="http://schemas.microsoft.com/office/drawing/2014/main" id="{AD015399-93E5-E05D-1D7E-E4D4E9244688}"/>
              </a:ext>
            </a:extLst>
          </p:cNvPr>
          <p:cNvSpPr/>
          <p:nvPr/>
        </p:nvSpPr>
        <p:spPr>
          <a:xfrm>
            <a:off x="9341224" y="2528047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Seta: para Cima 5">
            <a:extLst>
              <a:ext uri="{FF2B5EF4-FFF2-40B4-BE49-F238E27FC236}">
                <a16:creationId xmlns:a16="http://schemas.microsoft.com/office/drawing/2014/main" id="{48DB55D6-9F6B-AD70-1753-3134CA20F127}"/>
              </a:ext>
            </a:extLst>
          </p:cNvPr>
          <p:cNvSpPr/>
          <p:nvPr/>
        </p:nvSpPr>
        <p:spPr>
          <a:xfrm>
            <a:off x="9421906" y="4061011"/>
            <a:ext cx="484632" cy="1281953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6826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D350DD73-E0CC-61C2-9CDD-946D342C04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72683" cy="6858000"/>
          </a:xfrm>
          <a:prstGeom prst="rect">
            <a:avLst/>
          </a:prstGeom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3057208" y="744677"/>
            <a:ext cx="544961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b="1" dirty="0">
                <a:latin typeface="Montserrat" panose="00000500000000000000" pitchFamily="2" charset="0"/>
              </a:rPr>
              <a:t>Obrigado </a:t>
            </a:r>
            <a:endParaRPr lang="pt-BR" sz="2400" dirty="0">
              <a:latin typeface="Montserrat" panose="00000500000000000000" pitchFamily="2" charset="0"/>
            </a:endParaRPr>
          </a:p>
          <a:p>
            <a:endParaRPr lang="pt-BR" dirty="0">
              <a:latin typeface="Montserrat" panose="00000500000000000000" pitchFamily="2" charset="0"/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550B268E-29A7-0E77-A359-600438B7756B}"/>
              </a:ext>
            </a:extLst>
          </p:cNvPr>
          <p:cNvSpPr txBox="1"/>
          <p:nvPr/>
        </p:nvSpPr>
        <p:spPr>
          <a:xfrm>
            <a:off x="1586753" y="1601797"/>
            <a:ext cx="8758517" cy="31700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/>
              <a:t>RONALDO FONSECA</a:t>
            </a:r>
          </a:p>
          <a:p>
            <a:pPr algn="ctr"/>
            <a:endParaRPr lang="pt-BR" sz="4000" b="1" dirty="0"/>
          </a:p>
          <a:p>
            <a:pPr algn="ctr"/>
            <a:r>
              <a:rPr lang="pt-BR" sz="4000" b="1" dirty="0"/>
              <a:t>(21) 99739-9777</a:t>
            </a:r>
          </a:p>
          <a:p>
            <a:pPr algn="ctr"/>
            <a:endParaRPr lang="pt-BR" sz="4000" b="1" dirty="0"/>
          </a:p>
          <a:p>
            <a:pPr algn="ctr"/>
            <a:r>
              <a:rPr lang="pt-BR" sz="4000" b="1" dirty="0"/>
              <a:t>ronaldo@maisvaliaconsultoria.com.br</a:t>
            </a:r>
          </a:p>
        </p:txBody>
      </p:sp>
    </p:spTree>
    <p:extLst>
      <p:ext uri="{BB962C8B-B14F-4D97-AF65-F5344CB8AC3E}">
        <p14:creationId xmlns:p14="http://schemas.microsoft.com/office/powerpoint/2010/main" val="34854840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B7958F-3DFB-EE36-03DB-780CFEE715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A89400BB-D24B-CB7D-DE38-194C87E8CC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0999DE2F-5F20-F6FC-33A7-ABE5D5803328}"/>
              </a:ext>
            </a:extLst>
          </p:cNvPr>
          <p:cNvSpPr txBox="1">
            <a:spLocks/>
          </p:cNvSpPr>
          <p:nvPr/>
        </p:nvSpPr>
        <p:spPr>
          <a:xfrm>
            <a:off x="378941" y="488693"/>
            <a:ext cx="544961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>
              <a:latin typeface="Montserrat" panose="00000500000000000000" pitchFamily="2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D513BD14-D43C-01AC-40C1-C90C4CB4F700}"/>
              </a:ext>
            </a:extLst>
          </p:cNvPr>
          <p:cNvSpPr txBox="1">
            <a:spLocks/>
          </p:cNvSpPr>
          <p:nvPr/>
        </p:nvSpPr>
        <p:spPr>
          <a:xfrm>
            <a:off x="646388" y="488693"/>
            <a:ext cx="5449612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>
                <a:solidFill>
                  <a:schemeClr val="bg1"/>
                </a:solidFill>
                <a:latin typeface="Montserrat" panose="00000500000000000000" pitchFamily="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110435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0BD32E-E61A-EABB-87FD-A0075BEE26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9AB7E18C-0A82-0F21-4969-A4C34B7A21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68442C3B-07CC-C6C5-05B5-FB945D43E5E3}"/>
              </a:ext>
            </a:extLst>
          </p:cNvPr>
          <p:cNvSpPr txBox="1">
            <a:spLocks/>
          </p:cNvSpPr>
          <p:nvPr/>
        </p:nvSpPr>
        <p:spPr>
          <a:xfrm>
            <a:off x="378941" y="488693"/>
            <a:ext cx="544961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>
              <a:latin typeface="Montserrat" panose="00000500000000000000" pitchFamily="2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A8DC4901-8FF2-49CA-4C5B-FF23E4597E87}"/>
              </a:ext>
            </a:extLst>
          </p:cNvPr>
          <p:cNvSpPr txBox="1">
            <a:spLocks/>
          </p:cNvSpPr>
          <p:nvPr/>
        </p:nvSpPr>
        <p:spPr>
          <a:xfrm>
            <a:off x="646388" y="488693"/>
            <a:ext cx="5449612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>
                <a:solidFill>
                  <a:schemeClr val="bg1"/>
                </a:solidFill>
                <a:latin typeface="Montserrat" panose="00000500000000000000" pitchFamily="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32671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408D7A-4025-E0D9-D78E-97646BB7B3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32E59422-923A-6F4E-6E91-54A5917A39FD}"/>
              </a:ext>
            </a:extLst>
          </p:cNvPr>
          <p:cNvSpPr txBox="1"/>
          <p:nvPr/>
        </p:nvSpPr>
        <p:spPr>
          <a:xfrm>
            <a:off x="351542" y="669303"/>
            <a:ext cx="11488915" cy="461665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pt-BR" sz="2400" b="1" dirty="0"/>
              <a:t>Porque o Dinheiro do RPPS também é importante para Você, sua Família e seu Município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6F603E2C-51D2-0993-8CBB-C02795B9CEBB}"/>
              </a:ext>
            </a:extLst>
          </p:cNvPr>
          <p:cNvSpPr txBox="1"/>
          <p:nvPr/>
        </p:nvSpPr>
        <p:spPr>
          <a:xfrm>
            <a:off x="1172002" y="2545799"/>
            <a:ext cx="8114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/>
              <a:t>14%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5E993810-F6C6-877E-4F05-196A2FEBF6AC}"/>
              </a:ext>
            </a:extLst>
          </p:cNvPr>
          <p:cNvSpPr txBox="1"/>
          <p:nvPr/>
        </p:nvSpPr>
        <p:spPr>
          <a:xfrm>
            <a:off x="2593943" y="2607354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/>
              <a:t>X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CAB44FAF-A3EE-DF32-71EB-75D00864D63D}"/>
              </a:ext>
            </a:extLst>
          </p:cNvPr>
          <p:cNvSpPr txBox="1"/>
          <p:nvPr/>
        </p:nvSpPr>
        <p:spPr>
          <a:xfrm>
            <a:off x="3337255" y="2562467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/>
              <a:t>7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1E6CAF97-BFB1-83FA-BB2A-BCE407588E75}"/>
              </a:ext>
            </a:extLst>
          </p:cNvPr>
          <p:cNvSpPr txBox="1"/>
          <p:nvPr/>
        </p:nvSpPr>
        <p:spPr>
          <a:xfrm>
            <a:off x="4261385" y="2515021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b="1" dirty="0"/>
              <a:t>=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1ABC07F2-C5F5-C6B2-49CD-2806B41F6799}"/>
              </a:ext>
            </a:extLst>
          </p:cNvPr>
          <p:cNvSpPr txBox="1"/>
          <p:nvPr/>
        </p:nvSpPr>
        <p:spPr>
          <a:xfrm>
            <a:off x="5171164" y="2562467"/>
            <a:ext cx="8114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/>
              <a:t>98%</a:t>
            </a:r>
          </a:p>
        </p:txBody>
      </p:sp>
      <p:pic>
        <p:nvPicPr>
          <p:cNvPr id="1026" name="Picture 2" descr="200 Fotos de bebês lindos sorrindo: Imagens lindas">
            <a:extLst>
              <a:ext uri="{FF2B5EF4-FFF2-40B4-BE49-F238E27FC236}">
                <a16:creationId xmlns:a16="http://schemas.microsoft.com/office/drawing/2014/main" id="{5E74328A-7AF1-AC77-E2E7-C6D6CA6E88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17" y="4146056"/>
            <a:ext cx="3271965" cy="2042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ia do Jovem: 13 de abril, importância da data - Brasil Escola">
            <a:extLst>
              <a:ext uri="{FF2B5EF4-FFF2-40B4-BE49-F238E27FC236}">
                <a16:creationId xmlns:a16="http://schemas.microsoft.com/office/drawing/2014/main" id="{8C3F86D5-2BF7-1C04-40C8-8CA008C67E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0723" y="3443516"/>
            <a:ext cx="3301136" cy="2250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posentadoria com 55 anos é possível para muitos brasileiros; veja como">
            <a:extLst>
              <a:ext uri="{FF2B5EF4-FFF2-40B4-BE49-F238E27FC236}">
                <a16:creationId xmlns:a16="http://schemas.microsoft.com/office/drawing/2014/main" id="{BEDC1084-9F2B-C218-4FAA-693C62262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2210" y="2032211"/>
            <a:ext cx="3706893" cy="2135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eta: Curva para Cima 8">
            <a:extLst>
              <a:ext uri="{FF2B5EF4-FFF2-40B4-BE49-F238E27FC236}">
                <a16:creationId xmlns:a16="http://schemas.microsoft.com/office/drawing/2014/main" id="{D67F67D9-8E7B-6A39-E0FE-EF85723DB65E}"/>
              </a:ext>
            </a:extLst>
          </p:cNvPr>
          <p:cNvSpPr/>
          <p:nvPr/>
        </p:nvSpPr>
        <p:spPr>
          <a:xfrm rot="20877819">
            <a:off x="2731634" y="5135205"/>
            <a:ext cx="7729496" cy="1498863"/>
          </a:xfrm>
          <a:prstGeom prst="curved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BC610B3A-7DB7-E725-76F5-08D44030B1C9}"/>
              </a:ext>
            </a:extLst>
          </p:cNvPr>
          <p:cNvSpPr txBox="1"/>
          <p:nvPr/>
        </p:nvSpPr>
        <p:spPr>
          <a:xfrm>
            <a:off x="10134695" y="4289194"/>
            <a:ext cx="1988045" cy="52322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pt-BR" sz="2800" b="1" dirty="0"/>
              <a:t>Uns 60 anos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892038F5-8A0E-42B8-E099-4D9938C89575}"/>
              </a:ext>
            </a:extLst>
          </p:cNvPr>
          <p:cNvSpPr txBox="1"/>
          <p:nvPr/>
        </p:nvSpPr>
        <p:spPr>
          <a:xfrm>
            <a:off x="10134695" y="5576047"/>
            <a:ext cx="2057305" cy="11564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36888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2DBC7E-3629-380C-B526-809F928CC1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E6E31037-C9DC-5F37-D7CB-6EEFF1254D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6C8D7A8B-1D19-892B-C918-DBBBC723C190}"/>
              </a:ext>
            </a:extLst>
          </p:cNvPr>
          <p:cNvSpPr txBox="1">
            <a:spLocks/>
          </p:cNvSpPr>
          <p:nvPr/>
        </p:nvSpPr>
        <p:spPr>
          <a:xfrm>
            <a:off x="378941" y="488693"/>
            <a:ext cx="544961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>
              <a:latin typeface="Montserrat" panose="00000500000000000000" pitchFamily="2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FDA053C8-90CA-7B16-4243-3546D5558585}"/>
              </a:ext>
            </a:extLst>
          </p:cNvPr>
          <p:cNvSpPr txBox="1">
            <a:spLocks/>
          </p:cNvSpPr>
          <p:nvPr/>
        </p:nvSpPr>
        <p:spPr>
          <a:xfrm>
            <a:off x="646388" y="488693"/>
            <a:ext cx="5449612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>
                <a:solidFill>
                  <a:schemeClr val="bg1"/>
                </a:solidFill>
                <a:latin typeface="Montserrat" panose="00000500000000000000" pitchFamily="2" charset="0"/>
              </a:rPr>
              <a:t> 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30433066-1CF9-BA9F-D2F2-6D6221A91A6D}"/>
              </a:ext>
            </a:extLst>
          </p:cNvPr>
          <p:cNvSpPr txBox="1"/>
          <p:nvPr/>
        </p:nvSpPr>
        <p:spPr>
          <a:xfrm>
            <a:off x="275990" y="714981"/>
            <a:ext cx="11537069" cy="470898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t-BR" sz="3000" b="1" dirty="0"/>
              <a:t>Conselheira.....</a:t>
            </a:r>
          </a:p>
          <a:p>
            <a:endParaRPr lang="pt-BR" sz="3000" b="1" dirty="0"/>
          </a:p>
          <a:p>
            <a:r>
              <a:rPr lang="pt-BR" sz="3000" b="1" dirty="0"/>
              <a:t>                         Conselheiro........</a:t>
            </a:r>
          </a:p>
          <a:p>
            <a:endParaRPr lang="pt-BR" sz="3000" b="1" dirty="0"/>
          </a:p>
          <a:p>
            <a:endParaRPr lang="pt-BR" sz="3000" b="1" dirty="0"/>
          </a:p>
          <a:p>
            <a:endParaRPr lang="pt-BR" sz="3000" b="1" dirty="0"/>
          </a:p>
          <a:p>
            <a:r>
              <a:rPr lang="pt-BR" sz="3000" b="1" dirty="0"/>
              <a:t>Seu papel é muito importante para o equilíbrio e objetivos do seu RPPS</a:t>
            </a:r>
          </a:p>
          <a:p>
            <a:endParaRPr lang="pt-BR" sz="3000" b="1" dirty="0"/>
          </a:p>
          <a:p>
            <a:r>
              <a:rPr lang="pt-BR" sz="3000" b="1" dirty="0"/>
              <a:t>Política de Investimentos 2026...</a:t>
            </a:r>
          </a:p>
          <a:p>
            <a:endParaRPr lang="pt-BR" sz="3000" b="1" dirty="0"/>
          </a:p>
        </p:txBody>
      </p:sp>
    </p:spTree>
    <p:extLst>
      <p:ext uri="{BB962C8B-B14F-4D97-AF65-F5344CB8AC3E}">
        <p14:creationId xmlns:p14="http://schemas.microsoft.com/office/powerpoint/2010/main" val="3854528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AC911754-F615-9263-09DB-B7E9B0E60E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2" y="-49103"/>
            <a:ext cx="12192000" cy="6858000"/>
          </a:xfrm>
          <a:prstGeom prst="rect">
            <a:avLst/>
          </a:prstGeom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378941" y="488693"/>
            <a:ext cx="544961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>
              <a:latin typeface="Montserrat" panose="00000500000000000000" pitchFamily="2" charset="0"/>
            </a:endParaRP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646388" y="488693"/>
            <a:ext cx="5449612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>
                <a:solidFill>
                  <a:schemeClr val="bg1"/>
                </a:solidFill>
                <a:latin typeface="Montserrat" panose="00000500000000000000" pitchFamily="2" charset="0"/>
              </a:rPr>
              <a:t> 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BD1164FC-8868-FC5D-1123-93E036EFC590}"/>
              </a:ext>
            </a:extLst>
          </p:cNvPr>
          <p:cNvSpPr txBox="1"/>
          <p:nvPr/>
        </p:nvSpPr>
        <p:spPr>
          <a:xfrm>
            <a:off x="2132105" y="49103"/>
            <a:ext cx="846268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60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 que vem antes.....</a:t>
            </a:r>
            <a:endParaRPr lang="pt-BR" sz="6000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CCF366E8-E680-CBBA-AFA2-11C7D969BF17}"/>
              </a:ext>
            </a:extLst>
          </p:cNvPr>
          <p:cNvSpPr txBox="1"/>
          <p:nvPr/>
        </p:nvSpPr>
        <p:spPr>
          <a:xfrm>
            <a:off x="5245665" y="1909679"/>
            <a:ext cx="2895601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t-BR" sz="3600" b="1" dirty="0"/>
              <a:t>O ovo......ou </a:t>
            </a:r>
          </a:p>
        </p:txBody>
      </p:sp>
      <p:pic>
        <p:nvPicPr>
          <p:cNvPr id="1026" name="Picture 2" descr="Conheça os benefícios do ovo para a saúde - Saúde - Estado de Minas">
            <a:extLst>
              <a:ext uri="{FF2B5EF4-FFF2-40B4-BE49-F238E27FC236}">
                <a16:creationId xmlns:a16="http://schemas.microsoft.com/office/drawing/2014/main" id="{E85D85D5-DCC6-50C1-D469-80E6FB0926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334" y="1591455"/>
            <a:ext cx="4238997" cy="2543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alinha Fotos e Imagens para Baixar Grátis">
            <a:extLst>
              <a:ext uri="{FF2B5EF4-FFF2-40B4-BE49-F238E27FC236}">
                <a16:creationId xmlns:a16="http://schemas.microsoft.com/office/drawing/2014/main" id="{F3A4652D-82B1-2028-F4C8-82A2BB223D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3738" y="2859741"/>
            <a:ext cx="4494242" cy="3819619"/>
          </a:xfrm>
          <a:prstGeom prst="rect">
            <a:avLst/>
          </a:prstGeom>
          <a:noFill/>
          <a:ln w="571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ECE21B38-66A1-03CD-B94E-4421BF0394BB}"/>
              </a:ext>
            </a:extLst>
          </p:cNvPr>
          <p:cNvSpPr txBox="1"/>
          <p:nvPr/>
        </p:nvSpPr>
        <p:spPr>
          <a:xfrm>
            <a:off x="432681" y="4584884"/>
            <a:ext cx="35477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400" b="1" dirty="0"/>
              <a:t>Quem sabe?...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B3050A3E-DFEB-9375-2740-6AA0B65D221E}"/>
              </a:ext>
            </a:extLst>
          </p:cNvPr>
          <p:cNvSpPr txBox="1"/>
          <p:nvPr/>
        </p:nvSpPr>
        <p:spPr>
          <a:xfrm>
            <a:off x="2348753" y="5764306"/>
            <a:ext cx="190629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400" b="1" dirty="0"/>
              <a:t>Eu sei!!</a:t>
            </a:r>
          </a:p>
        </p:txBody>
      </p:sp>
    </p:spTree>
    <p:extLst>
      <p:ext uri="{BB962C8B-B14F-4D97-AF65-F5344CB8AC3E}">
        <p14:creationId xmlns:p14="http://schemas.microsoft.com/office/powerpoint/2010/main" val="787608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10" grpId="0" build="allAtOnce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489EE1-1D2B-76F4-6C43-8052512264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3FD5F97F-FBBC-66E1-97E2-11A76428D8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D99DFA68-4E9E-8ED7-BC76-9A716486D97A}"/>
              </a:ext>
            </a:extLst>
          </p:cNvPr>
          <p:cNvSpPr txBox="1">
            <a:spLocks/>
          </p:cNvSpPr>
          <p:nvPr/>
        </p:nvSpPr>
        <p:spPr>
          <a:xfrm>
            <a:off x="378941" y="488693"/>
            <a:ext cx="544961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>
              <a:latin typeface="Montserrat" panose="00000500000000000000" pitchFamily="2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137B95E1-0138-7E2A-F7F3-77F1768AE624}"/>
              </a:ext>
            </a:extLst>
          </p:cNvPr>
          <p:cNvSpPr txBox="1">
            <a:spLocks/>
          </p:cNvSpPr>
          <p:nvPr/>
        </p:nvSpPr>
        <p:spPr>
          <a:xfrm>
            <a:off x="646388" y="488693"/>
            <a:ext cx="5449612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>
                <a:solidFill>
                  <a:schemeClr val="bg1"/>
                </a:solidFill>
                <a:latin typeface="Montserrat" panose="00000500000000000000" pitchFamily="2" charset="0"/>
              </a:rPr>
              <a:t> </a:t>
            </a:r>
          </a:p>
        </p:txBody>
      </p:sp>
      <p:pic>
        <p:nvPicPr>
          <p:cNvPr id="1026" name="Picture 2" descr="Hatching Baby T-Rex - The 4 Kids">
            <a:extLst>
              <a:ext uri="{FF2B5EF4-FFF2-40B4-BE49-F238E27FC236}">
                <a16:creationId xmlns:a16="http://schemas.microsoft.com/office/drawing/2014/main" id="{05EB847C-7882-A827-32F2-C7489A6C2E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6636" y="512730"/>
            <a:ext cx="6678706" cy="6070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6733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98B665-EF40-D034-8259-E3A9AB9C06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6BF7869A-6B1B-4B03-0DDF-5D4ABFA4BF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663"/>
            <a:ext cx="12192000" cy="68580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9DF32145-2F1A-7011-528A-42CAB8DA0291}"/>
              </a:ext>
            </a:extLst>
          </p:cNvPr>
          <p:cNvSpPr txBox="1">
            <a:spLocks/>
          </p:cNvSpPr>
          <p:nvPr/>
        </p:nvSpPr>
        <p:spPr>
          <a:xfrm>
            <a:off x="378941" y="488693"/>
            <a:ext cx="544961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>
              <a:latin typeface="Montserrat" panose="00000500000000000000" pitchFamily="2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3CDD4F08-0B4F-BB51-F5F9-667DE80B9744}"/>
              </a:ext>
            </a:extLst>
          </p:cNvPr>
          <p:cNvSpPr txBox="1">
            <a:spLocks/>
          </p:cNvSpPr>
          <p:nvPr/>
        </p:nvSpPr>
        <p:spPr>
          <a:xfrm>
            <a:off x="646388" y="488693"/>
            <a:ext cx="5449612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>
                <a:solidFill>
                  <a:schemeClr val="bg1"/>
                </a:solidFill>
                <a:latin typeface="Montserrat" panose="00000500000000000000" pitchFamily="2" charset="0"/>
              </a:rPr>
              <a:t> 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4DA4707D-81CB-854A-722B-9A2C22AD56C5}"/>
              </a:ext>
            </a:extLst>
          </p:cNvPr>
          <p:cNvSpPr txBox="1"/>
          <p:nvPr/>
        </p:nvSpPr>
        <p:spPr>
          <a:xfrm>
            <a:off x="2305611" y="1969205"/>
            <a:ext cx="846268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60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 que vem antes.....</a:t>
            </a:r>
            <a:endParaRPr lang="pt-BR" sz="6000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4D33EA29-8E2A-F437-6DAB-D60C5E5FCA1F}"/>
              </a:ext>
            </a:extLst>
          </p:cNvPr>
          <p:cNvSpPr txBox="1"/>
          <p:nvPr/>
        </p:nvSpPr>
        <p:spPr>
          <a:xfrm>
            <a:off x="1319096" y="643642"/>
            <a:ext cx="1027435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6000" b="1" dirty="0"/>
              <a:t>E na análise dos investimentos?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4382AB4F-2874-A2CE-3AA0-6F78C314928C}"/>
              </a:ext>
            </a:extLst>
          </p:cNvPr>
          <p:cNvSpPr txBox="1"/>
          <p:nvPr/>
        </p:nvSpPr>
        <p:spPr>
          <a:xfrm>
            <a:off x="2552413" y="3765152"/>
            <a:ext cx="7807715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pt-BR" sz="6000" b="1" dirty="0"/>
              <a:t>Rentabilidade ou Risco?</a:t>
            </a:r>
          </a:p>
        </p:txBody>
      </p:sp>
    </p:spTree>
    <p:extLst>
      <p:ext uri="{BB962C8B-B14F-4D97-AF65-F5344CB8AC3E}">
        <p14:creationId xmlns:p14="http://schemas.microsoft.com/office/powerpoint/2010/main" val="3655979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5E68D2-99D6-59B0-3070-B5838ADBA4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DA6913FD-CAE3-3010-5F7C-BBDADC76D0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C0F92F14-D170-BD43-82AD-1AC58658CDA3}"/>
              </a:ext>
            </a:extLst>
          </p:cNvPr>
          <p:cNvSpPr txBox="1">
            <a:spLocks/>
          </p:cNvSpPr>
          <p:nvPr/>
        </p:nvSpPr>
        <p:spPr>
          <a:xfrm>
            <a:off x="378941" y="488693"/>
            <a:ext cx="544961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>
              <a:latin typeface="Montserrat" panose="00000500000000000000" pitchFamily="2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F88D151D-B260-109B-0417-0D0BDF2D815D}"/>
              </a:ext>
            </a:extLst>
          </p:cNvPr>
          <p:cNvSpPr txBox="1">
            <a:spLocks/>
          </p:cNvSpPr>
          <p:nvPr/>
        </p:nvSpPr>
        <p:spPr>
          <a:xfrm>
            <a:off x="646388" y="488693"/>
            <a:ext cx="5449612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>
                <a:solidFill>
                  <a:schemeClr val="bg1"/>
                </a:solidFill>
                <a:latin typeface="Montserrat" panose="00000500000000000000" pitchFamily="2" charset="0"/>
              </a:rPr>
              <a:t> 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A36F5F0A-D8CD-57B3-C2B5-40A7B0A092A7}"/>
              </a:ext>
            </a:extLst>
          </p:cNvPr>
          <p:cNvSpPr txBox="1"/>
          <p:nvPr/>
        </p:nvSpPr>
        <p:spPr>
          <a:xfrm>
            <a:off x="2393512" y="261140"/>
            <a:ext cx="7404976" cy="1569660"/>
          </a:xfrm>
          <a:prstGeom prst="rect">
            <a:avLst/>
          </a:prstGeom>
          <a:solidFill>
            <a:srgbClr val="FFC6C6"/>
          </a:solidFill>
          <a:ln w="762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pt-BR" sz="9600" dirty="0"/>
              <a:t>É o RISCO!!!!!!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A7B23A46-81D8-AED8-9E24-70EACEF5B4C0}"/>
              </a:ext>
            </a:extLst>
          </p:cNvPr>
          <p:cNvSpPr txBox="1"/>
          <p:nvPr/>
        </p:nvSpPr>
        <p:spPr>
          <a:xfrm>
            <a:off x="135400" y="2151653"/>
            <a:ext cx="110210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/>
              <a:t>Não importa uma “grande rentabilidade” se o risco é igualmente grande!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1515E218-B8FD-EB2C-A372-860C3CC673A5}"/>
              </a:ext>
            </a:extLst>
          </p:cNvPr>
          <p:cNvSpPr txBox="1"/>
          <p:nvPr/>
        </p:nvSpPr>
        <p:spPr>
          <a:xfrm>
            <a:off x="135400" y="2800136"/>
            <a:ext cx="95976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/>
              <a:t>Rentabilidade é passado,.... risco é para o presente e o  futuro...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387EDA24-8936-6C38-9DF3-DE6A11487BD2}"/>
              </a:ext>
            </a:extLst>
          </p:cNvPr>
          <p:cNvSpPr txBox="1"/>
          <p:nvPr/>
        </p:nvSpPr>
        <p:spPr>
          <a:xfrm>
            <a:off x="278836" y="6178815"/>
            <a:ext cx="9910983" cy="52322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pt-BR" sz="2800" b="1" dirty="0"/>
              <a:t>Risco estará sempre presente </a:t>
            </a:r>
            <a:r>
              <a:rPr lang="pt-BR" sz="2800" b="1" u="sng" dirty="0"/>
              <a:t>durante</a:t>
            </a:r>
            <a:r>
              <a:rPr lang="pt-BR" sz="2800" b="1" dirty="0"/>
              <a:t> o investimento - Monitorar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F46DA8A1-E709-E90D-731C-A44929FDB140}"/>
              </a:ext>
            </a:extLst>
          </p:cNvPr>
          <p:cNvSpPr txBox="1"/>
          <p:nvPr/>
        </p:nvSpPr>
        <p:spPr>
          <a:xfrm>
            <a:off x="135400" y="3534645"/>
            <a:ext cx="11644085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/>
              <a:t>Rentabilidade é UM valor, UM percentual...</a:t>
            </a:r>
          </a:p>
          <a:p>
            <a:r>
              <a:rPr lang="pt-BR" sz="2800" b="1" dirty="0"/>
              <a:t>Risco são VÁRIOS... enquanto essa UMA rentabilidade se forma</a:t>
            </a:r>
          </a:p>
          <a:p>
            <a:endParaRPr lang="pt-BR" sz="2800" b="1" dirty="0"/>
          </a:p>
          <a:p>
            <a:r>
              <a:rPr lang="pt-BR" sz="2800" b="1" dirty="0"/>
              <a:t>Rentabilidade, positiva ou negativa, é uma consequência dos riscos incorridos</a:t>
            </a:r>
          </a:p>
          <a:p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1042430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/>
      <p:bldP spid="6" grpId="0" animBg="1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AD23A8-E7FF-0495-EBD9-852E8B6AA0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99BE8EDF-C0A2-1296-B8DE-C75464718B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FF7C7456-0DBE-C7AD-FF0F-C54AF8052723}"/>
              </a:ext>
            </a:extLst>
          </p:cNvPr>
          <p:cNvSpPr txBox="1">
            <a:spLocks/>
          </p:cNvSpPr>
          <p:nvPr/>
        </p:nvSpPr>
        <p:spPr>
          <a:xfrm>
            <a:off x="378941" y="488693"/>
            <a:ext cx="544961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>
              <a:latin typeface="Montserrat" panose="00000500000000000000" pitchFamily="2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B78A8F45-E4AB-9ABF-9406-487D7EBA3194}"/>
              </a:ext>
            </a:extLst>
          </p:cNvPr>
          <p:cNvSpPr txBox="1">
            <a:spLocks/>
          </p:cNvSpPr>
          <p:nvPr/>
        </p:nvSpPr>
        <p:spPr>
          <a:xfrm>
            <a:off x="646388" y="488693"/>
            <a:ext cx="5449612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>
                <a:solidFill>
                  <a:schemeClr val="bg1"/>
                </a:solidFill>
                <a:latin typeface="Montserrat" panose="00000500000000000000" pitchFamily="2" charset="0"/>
              </a:rPr>
              <a:t> 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BEE5CEEF-3F46-B8CB-ACA5-D2FD42609AD9}"/>
              </a:ext>
            </a:extLst>
          </p:cNvPr>
          <p:cNvSpPr txBox="1"/>
          <p:nvPr/>
        </p:nvSpPr>
        <p:spPr>
          <a:xfrm>
            <a:off x="950723" y="1241728"/>
            <a:ext cx="10667536" cy="4230197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sz="24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RESOLUÇÃO CMN Nº 4.963, DE 25 DE NOVEMBRO DE 2021</a:t>
            </a:r>
          </a:p>
          <a:p>
            <a:r>
              <a:rPr lang="pt-BR" dirty="0"/>
              <a:t>R E S O L V E U :</a:t>
            </a:r>
          </a:p>
          <a:p>
            <a:endParaRPr lang="pt-BR" dirty="0"/>
          </a:p>
          <a:p>
            <a:r>
              <a:rPr lang="pt-BR" dirty="0"/>
              <a:t>Art. 1º  Os recursos dos regimes próprios de previdência social instituídos pela União, pelos Estados, pelo Distrito Federal e pelos Municípios nos termos da Lei nº 9.717, de 27 de novembro de 1998, devem ser aplicados conforme as disposições desta Resolução.</a:t>
            </a:r>
          </a:p>
          <a:p>
            <a:endParaRPr lang="pt-BR" dirty="0"/>
          </a:p>
          <a:p>
            <a:r>
              <a:rPr lang="pt-BR" dirty="0"/>
              <a:t>§ 1º  Na aplicação dos recursos de que trata esta Resolução, os responsáveis pela gestão do regime próprio de previdência social </a:t>
            </a:r>
            <a:r>
              <a:rPr lang="pt-BR" b="1" u="sng" dirty="0"/>
              <a:t>devem</a:t>
            </a:r>
            <a:r>
              <a:rPr lang="pt-BR" dirty="0"/>
              <a:t>:</a:t>
            </a:r>
          </a:p>
          <a:p>
            <a:endParaRPr lang="pt-BR" dirty="0"/>
          </a:p>
          <a:p>
            <a:r>
              <a:rPr lang="pt-BR" dirty="0"/>
              <a:t>I - observar os princípios de </a:t>
            </a:r>
            <a:r>
              <a:rPr lang="pt-BR" sz="3200" b="1" dirty="0"/>
              <a:t>segurança, rentabilidade</a:t>
            </a:r>
            <a:r>
              <a:rPr lang="pt-BR" dirty="0"/>
              <a:t>, solvência, liquidez, motivação, adequação à natureza de suas obrigações e transparência;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endParaRPr lang="pt-BR" sz="24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0229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7E9551-E437-13B4-16FF-A725DB32E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952DA24D-190B-E8F5-6CFE-142EB2E20A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A32B05FB-C87E-4867-6834-DECE023F78A5}"/>
              </a:ext>
            </a:extLst>
          </p:cNvPr>
          <p:cNvSpPr txBox="1">
            <a:spLocks/>
          </p:cNvSpPr>
          <p:nvPr/>
        </p:nvSpPr>
        <p:spPr>
          <a:xfrm>
            <a:off x="378941" y="488693"/>
            <a:ext cx="544961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>
              <a:latin typeface="Montserrat" panose="00000500000000000000" pitchFamily="2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78FA7AA5-1D32-92CA-9551-7DEBA4808B64}"/>
              </a:ext>
            </a:extLst>
          </p:cNvPr>
          <p:cNvSpPr txBox="1">
            <a:spLocks/>
          </p:cNvSpPr>
          <p:nvPr/>
        </p:nvSpPr>
        <p:spPr>
          <a:xfrm>
            <a:off x="646388" y="488693"/>
            <a:ext cx="5449612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>
                <a:solidFill>
                  <a:schemeClr val="bg1"/>
                </a:solidFill>
                <a:latin typeface="Montserrat" panose="00000500000000000000" pitchFamily="2" charset="0"/>
              </a:rPr>
              <a:t> 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9C66E1DA-97DB-B7D1-D6B0-2AD69E24CF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941" y="488693"/>
            <a:ext cx="6750703" cy="4677331"/>
          </a:xfrm>
          <a:prstGeom prst="rect">
            <a:avLst/>
          </a:prstGeom>
        </p:spPr>
      </p:pic>
      <p:sp>
        <p:nvSpPr>
          <p:cNvPr id="4" name="Seta: para a Direita 3">
            <a:extLst>
              <a:ext uri="{FF2B5EF4-FFF2-40B4-BE49-F238E27FC236}">
                <a16:creationId xmlns:a16="http://schemas.microsoft.com/office/drawing/2014/main" id="{EE817B27-D796-A6F6-5203-6305C53F3AF6}"/>
              </a:ext>
            </a:extLst>
          </p:cNvPr>
          <p:cNvSpPr/>
          <p:nvPr/>
        </p:nvSpPr>
        <p:spPr>
          <a:xfrm rot="20957244">
            <a:off x="6490447" y="1900518"/>
            <a:ext cx="1676400" cy="27790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Seta: para a Direita 4">
            <a:extLst>
              <a:ext uri="{FF2B5EF4-FFF2-40B4-BE49-F238E27FC236}">
                <a16:creationId xmlns:a16="http://schemas.microsoft.com/office/drawing/2014/main" id="{33A81AF1-71AC-3276-8854-EB6D12D06C08}"/>
              </a:ext>
            </a:extLst>
          </p:cNvPr>
          <p:cNvSpPr/>
          <p:nvPr/>
        </p:nvSpPr>
        <p:spPr>
          <a:xfrm rot="730984">
            <a:off x="6485533" y="2497302"/>
            <a:ext cx="1676400" cy="27790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have Esquerda 11">
            <a:extLst>
              <a:ext uri="{FF2B5EF4-FFF2-40B4-BE49-F238E27FC236}">
                <a16:creationId xmlns:a16="http://schemas.microsoft.com/office/drawing/2014/main" id="{D741839F-1B72-2527-FD5D-2A3A9777C961}"/>
              </a:ext>
            </a:extLst>
          </p:cNvPr>
          <p:cNvSpPr/>
          <p:nvPr/>
        </p:nvSpPr>
        <p:spPr>
          <a:xfrm rot="20903215">
            <a:off x="8355106" y="1357056"/>
            <a:ext cx="155448" cy="914400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13" name="Chave Esquerda 12">
            <a:extLst>
              <a:ext uri="{FF2B5EF4-FFF2-40B4-BE49-F238E27FC236}">
                <a16:creationId xmlns:a16="http://schemas.microsoft.com/office/drawing/2014/main" id="{24756BC7-CCBA-5BC6-3256-001EBCFB80A6}"/>
              </a:ext>
            </a:extLst>
          </p:cNvPr>
          <p:cNvSpPr/>
          <p:nvPr/>
        </p:nvSpPr>
        <p:spPr>
          <a:xfrm rot="525062">
            <a:off x="8355107" y="2458294"/>
            <a:ext cx="155448" cy="914400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6C4C9270-5B5D-FC12-9140-3A568668D6C3}"/>
              </a:ext>
            </a:extLst>
          </p:cNvPr>
          <p:cNvSpPr txBox="1"/>
          <p:nvPr/>
        </p:nvSpPr>
        <p:spPr>
          <a:xfrm>
            <a:off x="8600999" y="1174994"/>
            <a:ext cx="1662443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pt-BR" b="1" dirty="0"/>
              <a:t>Renda Fixa</a:t>
            </a:r>
          </a:p>
          <a:p>
            <a:r>
              <a:rPr lang="pt-BR" dirty="0"/>
              <a:t>Títulos Públicos</a:t>
            </a:r>
          </a:p>
          <a:p>
            <a:r>
              <a:rPr lang="pt-BR" dirty="0"/>
              <a:t>Títulos Privados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8A61C23D-0956-FB3B-F212-A89100294422}"/>
              </a:ext>
            </a:extLst>
          </p:cNvPr>
          <p:cNvSpPr txBox="1"/>
          <p:nvPr/>
        </p:nvSpPr>
        <p:spPr>
          <a:xfrm>
            <a:off x="8527077" y="2557091"/>
            <a:ext cx="1604222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pt-BR" b="1" dirty="0"/>
              <a:t>Renda Variável</a:t>
            </a:r>
          </a:p>
          <a:p>
            <a:r>
              <a:rPr lang="pt-BR" dirty="0"/>
              <a:t>Ações</a:t>
            </a:r>
          </a:p>
        </p:txBody>
      </p:sp>
    </p:spTree>
    <p:extLst>
      <p:ext uri="{BB962C8B-B14F-4D97-AF65-F5344CB8AC3E}">
        <p14:creationId xmlns:p14="http://schemas.microsoft.com/office/powerpoint/2010/main" val="25834562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844</TotalTime>
  <Words>392</Words>
  <Application>Microsoft Office PowerPoint</Application>
  <PresentationFormat>Widescreen</PresentationFormat>
  <Paragraphs>93</Paragraphs>
  <Slides>16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Montserrat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Pró Empresa</dc:creator>
  <cp:lastModifiedBy>Ronaldo Borges da Fonseca</cp:lastModifiedBy>
  <cp:revision>34</cp:revision>
  <dcterms:created xsi:type="dcterms:W3CDTF">2022-02-18T18:51:31Z</dcterms:created>
  <dcterms:modified xsi:type="dcterms:W3CDTF">2025-12-11T11:35:28Z</dcterms:modified>
</cp:coreProperties>
</file>